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41A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22960" y="54864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PITCH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822960" y="1143000"/>
            <a:ext cx="100584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7400" b="1" dirty="0">
                <a:solidFill>
                  <a:srgbClr val="FFFFFF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Data Identity</a:t>
            </a:r>
            <a:endParaRPr lang="en-US" sz="7400" dirty="0"/>
          </a:p>
          <a:p>
            <a:pPr indent="0" marL="0">
              <a:lnSpc>
                <a:spcPct val="95000"/>
              </a:lnSpc>
              <a:buNone/>
            </a:pPr>
            <a:r>
              <a:rPr lang="en-US" sz="7400" b="1" dirty="0">
                <a:solidFill>
                  <a:srgbClr val="FFFFFF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Platform</a:t>
            </a:r>
            <a:endParaRPr lang="en-US" sz="7400" dirty="0"/>
          </a:p>
        </p:txBody>
      </p:sp>
      <p:sp>
        <p:nvSpPr>
          <p:cNvPr id="5" name="Text 3"/>
          <p:cNvSpPr/>
          <p:nvPr/>
        </p:nvSpPr>
        <p:spPr>
          <a:xfrm>
            <a:off x="822960" y="3794760"/>
            <a:ext cx="10515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Control Tower  →  Ontology  →  Autonomous Data Operations.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22960" y="4343400"/>
            <a:ext cx="10515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machine-readable identity layer for every enterprise data asset — subjective (what it is) × objective (who uses it).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22960" y="544068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◉   Control Tower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576072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dependencies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822960" y="603504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8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023360" y="544068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5A7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480560" y="544068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   Ontology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480560" y="576072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480560" y="603504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8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– Q3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7680960" y="544068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5A73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8138160" y="544068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   Autonomous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138160" y="576072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8138160" y="603504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8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Q4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22960" y="635508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April 2026  ·  Leadership Review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Graph-native by design.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548640" y="1920240"/>
            <a:ext cx="110916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 agents can reason over it — not just so humans can look at it.  The visualisation is a byproduct.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914400" y="2834640"/>
            <a:ext cx="10360152" cy="749808"/>
          </a:xfrm>
          <a:prstGeom prst="rect">
            <a:avLst/>
          </a:prstGeom>
          <a:solidFill>
            <a:srgbClr val="EEF2FF"/>
          </a:solidFill>
          <a:ln w="15240">
            <a:solidFill>
              <a:srgbClr val="6366F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43000" y="292608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300" kern="0" dirty="0">
                <a:solidFill>
                  <a:srgbClr val="6366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CONVERSATION LAYER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4389120" y="2907792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Ask the graph anything.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4389120" y="3246120"/>
            <a:ext cx="6675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language → subgraph · voice-in · proposal-out · human approval rail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914400" y="3703320"/>
            <a:ext cx="10360152" cy="749808"/>
          </a:xfrm>
          <a:prstGeom prst="rect">
            <a:avLst/>
          </a:prstGeom>
          <a:solidFill>
            <a:srgbClr val="FFFBEB"/>
          </a:solidFill>
          <a:ln w="15240">
            <a:solidFill>
              <a:srgbClr val="F59E0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143000" y="379476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AUTONOMY LAYER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4389120" y="3776472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Agents propose.  Humans decide.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389120" y="4114800"/>
            <a:ext cx="6675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 fleet · skill catalogue · action audit · autonomy gates per rule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914400" y="4572000"/>
            <a:ext cx="10360152" cy="749808"/>
          </a:xfrm>
          <a:prstGeom prst="rect">
            <a:avLst/>
          </a:prstGeom>
          <a:solidFill>
            <a:srgbClr val="ECFDF5"/>
          </a:solidFill>
          <a:ln w="15240">
            <a:solidFill>
              <a:srgbClr val="05966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143000" y="466344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300" kern="0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IDENTITY LAYER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389120" y="4645152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Every asset has two sides.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4389120" y="4983480"/>
            <a:ext cx="6675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dual-ontology · concept realizations · rules as typed edges · trust score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914400" y="5440680"/>
            <a:ext cx="10360152" cy="749808"/>
          </a:xfrm>
          <a:prstGeom prst="rect">
            <a:avLst/>
          </a:prstGeom>
          <a:solidFill>
            <a:srgbClr val="E0E7FF"/>
          </a:solidFill>
          <a:ln w="15240">
            <a:solidFill>
              <a:srgbClr val="1E2761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43000" y="553212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spc="300" kern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PERCEPTION LAYER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4389120" y="5513832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Continuous sensing across every source.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4389120" y="5852160"/>
            <a:ext cx="6675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metadata ingestion · runtime signals · change feeds · cross-source stitching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914400" y="6400800"/>
            <a:ext cx="10360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specialised databases, no bespoke clusters, no new infrastructure required to pilot.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914400" y="6675120"/>
            <a:ext cx="10360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is ours.  The contract is yours.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&amp; EVOLUTION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Qualitative leaps today.  A three-act evolution ahead.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548640" y="2103120"/>
            <a:ext cx="11091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CHANGES  ·  TODAY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731520" y="256032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Incident triage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931920" y="256032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223760" y="2542032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635240" y="2560320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31520" y="2999232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Reuse debt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931920" y="2999232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3× pipeline cost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223760" y="2980944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635240" y="2999232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owner per metric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731520" y="3438144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 reconciliation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931920" y="3438144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silent drift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223760" y="3419856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635240" y="3438144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policy-level incident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31520" y="3877056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New-hire ramp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931920" y="3877056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weeks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223760" y="3858768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7635240" y="3877056"/>
            <a:ext cx="4023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4434840"/>
            <a:ext cx="11091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EVOLUTION  ·  ADDITIVE, NEVER REPLACING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48640" y="4846320"/>
            <a:ext cx="3611880" cy="1691640"/>
          </a:xfrm>
          <a:prstGeom prst="rect">
            <a:avLst/>
          </a:prstGeom>
          <a:solidFill>
            <a:srgbClr val="F8FAFC"/>
          </a:solidFill>
          <a:ln w="15240">
            <a:solidFill>
              <a:srgbClr val="059669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85800" y="493776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· TODAY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685800" y="521208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Control Tower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685800" y="566928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1 · 2</a:t>
            </a: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685800" y="594360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· Table · View · live dependencies and blast radius.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4434840" y="4846320"/>
            <a:ext cx="3611880" cy="1691640"/>
          </a:xfrm>
          <a:prstGeom prst="rect">
            <a:avLst/>
          </a:prstGeom>
          <a:solidFill>
            <a:srgbClr val="F8FAFC"/>
          </a:solidFill>
          <a:ln w="15240">
            <a:solidFill>
              <a:srgbClr val="F59E0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572000" y="493776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 · Q2 – Q3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572000" y="521208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Ontology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4572000" y="566928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3 · 4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4572000" y="594360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Metric · KPI · Concept · Rule.  Identity layer goes live.</a:t>
            </a:r>
            <a:endParaRPr lang="en-US" sz="1050" dirty="0"/>
          </a:p>
        </p:txBody>
      </p:sp>
      <p:sp>
        <p:nvSpPr>
          <p:cNvPr id="33" name="Shape 31"/>
          <p:cNvSpPr/>
          <p:nvPr/>
        </p:nvSpPr>
        <p:spPr>
          <a:xfrm>
            <a:off x="8321040" y="4846320"/>
            <a:ext cx="3611880" cy="1691640"/>
          </a:xfrm>
          <a:prstGeom prst="rect">
            <a:avLst/>
          </a:prstGeom>
          <a:solidFill>
            <a:srgbClr val="F8FAFC"/>
          </a:solidFill>
          <a:ln w="15240">
            <a:solidFill>
              <a:srgbClr val="1E2761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8458200" y="493776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 · Q4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8458200" y="5212080"/>
            <a:ext cx="33832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Autonomous</a:t>
            </a:r>
            <a:endParaRPr lang="en-US" sz="1800" dirty="0"/>
          </a:p>
        </p:txBody>
      </p:sp>
      <p:sp>
        <p:nvSpPr>
          <p:cNvPr id="36" name="Text 34"/>
          <p:cNvSpPr/>
          <p:nvPr/>
        </p:nvSpPr>
        <p:spPr>
          <a:xfrm>
            <a:off x="8458200" y="566928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loop</a:t>
            </a: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8458200" y="594360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Skill · Agent · Action.  Bots execute, humans govern.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41A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22960" y="64008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ASK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822960" y="1234440"/>
            <a:ext cx="1097280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Run a six-week pilot</a:t>
            </a:r>
            <a:endParaRPr lang="en-US" sz="46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  with one pilot squad.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822960" y="384048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BRING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48640" y="42519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22960" y="42519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running Control Tower on your data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548640" y="47091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22960" y="47091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Multi-source connectors, read-only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548640" y="51663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51663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demo + roadmap review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3611880" y="384048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NEED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337560" y="42519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11880" y="42519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Read-only access for one squad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3337560" y="47091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611880" y="47091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engineer-hours per week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3337560" y="51663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611880" y="51663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lead-hour per week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6400800" y="384048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WE MEASURE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126480" y="42519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◎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400800" y="42519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Triage time · week 1 vs week 6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6126480" y="47091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◎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47091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Reuse-debt audit baseline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6126480" y="51663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◎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6400800" y="51663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Concept-drift incidents raised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9189720" y="384048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GET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915400" y="42519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9189720" y="42519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/ no-go decision at week 6</a:t>
            </a:r>
            <a:endParaRPr lang="en-US" sz="1150" dirty="0"/>
          </a:p>
        </p:txBody>
      </p:sp>
      <p:sp>
        <p:nvSpPr>
          <p:cNvPr id="29" name="Text 27"/>
          <p:cNvSpPr/>
          <p:nvPr/>
        </p:nvSpPr>
        <p:spPr>
          <a:xfrm>
            <a:off x="8915400" y="47091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9189720" y="47091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reusable identity layer for the squad</a:t>
            </a:r>
            <a:endParaRPr lang="en-US" sz="1150" dirty="0"/>
          </a:p>
        </p:txBody>
      </p:sp>
      <p:sp>
        <p:nvSpPr>
          <p:cNvPr id="31" name="Text 29"/>
          <p:cNvSpPr/>
          <p:nvPr/>
        </p:nvSpPr>
        <p:spPr>
          <a:xfrm>
            <a:off x="8915400" y="5166360"/>
            <a:ext cx="228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9189720" y="516636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to scope the next phase</a:t>
            </a:r>
            <a:endParaRPr lang="en-US" sz="1150" dirty="0"/>
          </a:p>
        </p:txBody>
      </p:sp>
      <p:sp>
        <p:nvSpPr>
          <p:cNvPr id="33" name="Text 31"/>
          <p:cNvSpPr/>
          <p:nvPr/>
        </p:nvSpPr>
        <p:spPr>
          <a:xfrm>
            <a:off x="822960" y="6263640"/>
            <a:ext cx="10972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Runs on existing infrastructure.  Zero new licences.  Zero new environments.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822960" y="658368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spc="200" kern="0" dirty="0">
                <a:solidFill>
                  <a:srgbClr val="8FA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Identity Platform  ·  April 2026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Five wounds hiding under today's dashboards.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548640" y="1828800"/>
            <a:ext cx="110916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Ordered by blast radius — from individual frustration to organisational risk.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3566160" cy="1874520"/>
          </a:xfrm>
          <a:prstGeom prst="rect">
            <a:avLst/>
          </a:prstGeom>
          <a:solidFill>
            <a:srgbClr val="F8FAFC"/>
          </a:solidFill>
          <a:ln w="6350">
            <a:solidFill>
              <a:srgbClr val="CBD5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49808" y="26334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⏱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25880" y="269748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 · DAYS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749808" y="3182112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Incident triage burns hours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749808" y="3611880"/>
            <a:ext cx="3200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schema hiccup spins up a war room. Days, not minutes, to answer "what breaks if…".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434840" y="2468880"/>
            <a:ext cx="3566160" cy="1874520"/>
          </a:xfrm>
          <a:prstGeom prst="rect">
            <a:avLst/>
          </a:prstGeom>
          <a:solidFill>
            <a:srgbClr val="F8FAFC"/>
          </a:solidFill>
          <a:ln w="6350">
            <a:solidFill>
              <a:srgbClr val="CBD5E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636008" y="26334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🔁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5212080" y="269748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· MONTHLY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4636008" y="3182112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Source-reuse debt is invisible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4636008" y="3611880"/>
            <a:ext cx="3200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upstream table, pulled three ways by three teams. Triple the pipeline cost, three forks of the metric.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8321040" y="2468880"/>
            <a:ext cx="3566160" cy="1874520"/>
          </a:xfrm>
          <a:prstGeom prst="rect">
            <a:avLst/>
          </a:prstGeom>
          <a:solidFill>
            <a:srgbClr val="F8FAFC"/>
          </a:solidFill>
          <a:ln w="6350">
            <a:solidFill>
              <a:srgbClr val="CBD5E1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522208" y="26334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🧭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098280" y="269748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CROSS-TEAM · QUARTERLY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522208" y="3182112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Business-concept drift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8522208" y="3611880"/>
            <a:ext cx="3200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answers to "what's our inventory?". Each team quietly locks in its own. Nobody owns the reconciliation.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2331720" y="4526280"/>
            <a:ext cx="3566160" cy="1874520"/>
          </a:xfrm>
          <a:prstGeom prst="rect">
            <a:avLst/>
          </a:prstGeom>
          <a:solidFill>
            <a:srgbClr val="F8FAFC"/>
          </a:solidFill>
          <a:ln w="6350">
            <a:solidFill>
              <a:srgbClr val="CBD5E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532888" y="46908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🔒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3108960" y="475488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· YEARLY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2532888" y="5239512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PII lineage is tribal knowledge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2532888" y="5669280"/>
            <a:ext cx="3200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copied customer PII, to which dashboard, through which view? Auditors want a paper trail we can't print.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6217920" y="4526280"/>
            <a:ext cx="3566160" cy="1874520"/>
          </a:xfrm>
          <a:prstGeom prst="rect">
            <a:avLst/>
          </a:prstGeom>
          <a:solidFill>
            <a:srgbClr val="F8FAFC"/>
          </a:solidFill>
          <a:ln w="6350">
            <a:solidFill>
              <a:srgbClr val="CBD5E1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419088" y="46908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🎲</a:t>
            </a:r>
            <a:endParaRPr lang="en-US" sz="2600" dirty="0"/>
          </a:p>
        </p:txBody>
      </p:sp>
      <p:sp>
        <p:nvSpPr>
          <p:cNvPr id="28" name="Text 26"/>
          <p:cNvSpPr/>
          <p:nvPr/>
        </p:nvSpPr>
        <p:spPr>
          <a:xfrm>
            <a:off x="6995160" y="4754880"/>
            <a:ext cx="26517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LEADERSHIP · ONGOING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6419088" y="5239512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Migrations are dice rolls</a:t>
            </a:r>
            <a:endParaRPr lang="en-US" sz="1350" dirty="0"/>
          </a:p>
        </p:txBody>
      </p:sp>
      <p:sp>
        <p:nvSpPr>
          <p:cNvPr id="30" name="Text 28"/>
          <p:cNvSpPr/>
          <p:nvPr/>
        </p:nvSpPr>
        <p:spPr>
          <a:xfrm>
            <a:off x="6419088" y="5669280"/>
            <a:ext cx="32004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Kill-decisions ship on gut feeling. Rollbacks cost weeks and quiet trust with every silent failure.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CATEGORY GAP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Not a catalog.  Not observability.  Not a semantic layer.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920240"/>
            <a:ext cx="110916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existing category answers one third of the question.  We join them.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48640" y="224028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category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749040" y="22402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question it answers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680960" y="2240280"/>
            <a:ext cx="4023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48640" y="2743200"/>
            <a:ext cx="11091672" cy="0"/>
          </a:xfrm>
          <a:prstGeom prst="line">
            <a:avLst/>
          </a:prstGeom>
          <a:noFill/>
          <a:ln w="6350">
            <a:solidFill>
              <a:srgbClr val="CBD5E1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2834640"/>
            <a:ext cx="3108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Catalog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749040" y="2834640"/>
            <a:ext cx="3657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"What exists?"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680960" y="2834640"/>
            <a:ext cx="4023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Discovery of assets + ownership.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48640" y="3520440"/>
            <a:ext cx="11091672" cy="0"/>
          </a:xfrm>
          <a:prstGeom prst="line">
            <a:avLst/>
          </a:prstGeom>
          <a:noFill/>
          <a:ln w="6350">
            <a:solidFill>
              <a:srgbClr val="CBD5E1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3611880"/>
            <a:ext cx="3108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Observability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749040" y="3611880"/>
            <a:ext cx="3657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"Is it broken?"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680960" y="3611880"/>
            <a:ext cx="4023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Freshness, anomalies, pipeline health.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48640" y="4297680"/>
            <a:ext cx="11091672" cy="0"/>
          </a:xfrm>
          <a:prstGeom prst="line">
            <a:avLst/>
          </a:prstGeom>
          <a:noFill/>
          <a:ln w="6350">
            <a:solidFill>
              <a:srgbClr val="CBD5E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48640" y="4389120"/>
            <a:ext cx="3108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Semantic layer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749040" y="4389120"/>
            <a:ext cx="3657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"How do I compute it?"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680960" y="4389120"/>
            <a:ext cx="40233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Modelled business logic, query-side.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48640" y="5577840"/>
            <a:ext cx="11091672" cy="1097280"/>
          </a:xfrm>
          <a:prstGeom prst="rect">
            <a:avLst/>
          </a:prstGeom>
          <a:solidFill>
            <a:srgbClr val="FEF3C7"/>
          </a:solidFill>
          <a:ln w="15240">
            <a:solidFill>
              <a:srgbClr val="F59E0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22960" y="5669280"/>
            <a:ext cx="2926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join them.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749040" y="56692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25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"What does it mean,</a:t>
            </a:r>
            <a:endParaRPr lang="en-US" sz="125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25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what happens when it breaks?"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7680960" y="566928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Meaning × Impact</a:t>
            </a:r>
            <a:endParaRPr lang="en-US" sz="1200" dirty="0"/>
          </a:p>
          <a:p>
            <a:pPr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· live.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22960" y="6291072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other three remain underneath us — we don't replace them, we make them answerable to the business.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PHILOSOPHY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05000"/>
              </a:lnSpc>
              <a:buNone/>
            </a:pPr>
            <a:r>
              <a:rPr lang="en-US" sz="3600" b="1" i="1" dirty="0">
                <a:solidFill>
                  <a:srgbClr val="1E2761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“No one is truly gone</a:t>
            </a:r>
            <a:endParaRPr lang="en-US" sz="3600" dirty="0"/>
          </a:p>
          <a:p>
            <a:pPr algn="ctr" indent="0" marL="0">
              <a:lnSpc>
                <a:spcPct val="105000"/>
              </a:lnSpc>
              <a:buNone/>
            </a:pPr>
            <a:r>
              <a:rPr lang="en-US" sz="3600" b="1" i="1" dirty="0">
                <a:solidFill>
                  <a:srgbClr val="1E2761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while they're still remembered.”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2377440"/>
            <a:ext cx="1109167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data asset lives by the same rule.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29200" y="2926080"/>
            <a:ext cx="2103120" cy="0"/>
          </a:xfrm>
          <a:prstGeom prst="line">
            <a:avLst/>
          </a:prstGeom>
          <a:noFill/>
          <a:ln w="19050">
            <a:solidFill>
              <a:srgbClr val="F59E0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3200400"/>
            <a:ext cx="5303520" cy="2194560"/>
          </a:xfrm>
          <a:prstGeom prst="rect">
            <a:avLst/>
          </a:prstGeom>
          <a:solidFill>
            <a:srgbClr val="FFFFFF"/>
          </a:solidFill>
          <a:ln w="15240">
            <a:solidFill>
              <a:srgbClr val="1E276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31520" y="338328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SUBJECTIVE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31520" y="3703320"/>
            <a:ext cx="4937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i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What it is, knows, can do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31520" y="4297680"/>
            <a:ext cx="4937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   ·   definition   ·   flavor</a:t>
            </a:r>
            <a:endParaRPr lang="en-US" sz="13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constraints   ·   skills it enables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6309360" y="3200400"/>
            <a:ext cx="5303520" cy="2194560"/>
          </a:xfrm>
          <a:prstGeom prst="rect">
            <a:avLst/>
          </a:prstGeom>
          <a:solidFill>
            <a:srgbClr val="FFFFFF"/>
          </a:solidFill>
          <a:ln w="15240">
            <a:solidFill>
              <a:srgbClr val="F59E0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92240" y="338328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492240" y="3703320"/>
            <a:ext cx="4937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i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Who uses it, how it drifts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6492240" y="4297680"/>
            <a:ext cx="49377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consumers   ·   incidents   ·   KPIs</a:t>
            </a:r>
            <a:endParaRPr lang="en-US" sz="13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drift signals   ·   trust score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48640" y="5577840"/>
            <a:ext cx="11091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skilled engineer has these two sides too.  When they leave, the subjective side walks out —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548640" y="5852160"/>
            <a:ext cx="11091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i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unless the graph has already learned to remember.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48640" y="6217920"/>
            <a:ext cx="110916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We build the memory layer — and because it's a graph, AI agents can walk it, not just humans.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DOOR · KAI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68680"/>
            <a:ext cx="1109167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One conversation.  Every answer the graph already knows.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548640" y="1920240"/>
            <a:ext cx="1109167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Kai is the AI concierge on top of the memory layer — the single entry to everything that follows.</a:t>
            </a:r>
            <a:endParaRPr lang="en-US" sz="1600" dirty="0"/>
          </a:p>
        </p:txBody>
      </p:sp>
      <p:pic>
        <p:nvPicPr>
          <p:cNvPr id="6" name="Image 0" descr="/Users/mac/kk/GraphAI/.claude/worktrees/bold-elbakyan-535b1d/ops/demo/screenshots/03-ontology-workben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2880360"/>
            <a:ext cx="7315200" cy="35661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0" y="2926080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Kai does for a human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8229600" y="3291840"/>
            <a:ext cx="3502152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Routes every question.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Natural language → exact subgraph. Voice or keyboard, same pipeline.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Orchestrates the bot fleet.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When a governance / incident / discovery bot files a finding, Kai wakes with a remediation card pre-filled.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Keeps humans in the loop.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Human approves, Kai writes an Action node — every step is auditable.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Same door for agents.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Whatever a human asks, a downstream agent can ask the same way — the graph answers both.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1 · BLAST RADIUS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110916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Any fault.  Every downstream app.  Three seconds.</a:t>
            </a:r>
            <a:endParaRPr lang="en-US" sz="2800" dirty="0"/>
          </a:p>
        </p:txBody>
      </p:sp>
      <p:pic>
        <p:nvPicPr>
          <p:cNvPr id="5" name="Image 0" descr="/Users/mac/kk/GraphAI/.claude/worktrees/bold-elbakyan-535b1d/ops/demo/screenshots/02-blast-radius-li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783080"/>
            <a:ext cx="7955280" cy="47091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869680" y="2011680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hours of war-room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8869680" y="228600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281160" y="228600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seconds of visibility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8869680" y="3108960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wiki-spelunking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8869680" y="338328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9281160" y="338328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Slack channels surfaced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8869680" y="4206240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"who owns this?"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8869680" y="448056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9281160" y="448056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owner team listed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8869680" y="5303520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silent schema churn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8869680" y="557784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→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9281160" y="557784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fault injection replays any change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2 · REUSE ADVISOR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110916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Before you open a new pipeline — we show who's already doing it.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731520" y="1874520"/>
            <a:ext cx="5303520" cy="4434840"/>
          </a:xfrm>
          <a:prstGeom prst="rect">
            <a:avLst/>
          </a:prstGeom>
          <a:solidFill>
            <a:srgbClr val="FEF3C7"/>
          </a:solidFill>
          <a:ln w="15240">
            <a:solidFill>
              <a:srgbClr val="F59E0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5840" y="2148840"/>
            <a:ext cx="4754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warehouse table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005840" y="2560320"/>
            <a:ext cx="47548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E276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wms.fact_pick_task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05840" y="3154680"/>
            <a:ext cx="4754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currently fetched by three different tools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005840" y="3657600"/>
            <a:ext cx="475488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0" b="1" dirty="0">
                <a:solidFill>
                  <a:srgbClr val="F59E0B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⚠  3</a:t>
            </a:r>
            <a:endParaRPr lang="en-US" sz="9600" dirty="0"/>
          </a:p>
        </p:txBody>
      </p:sp>
      <p:sp>
        <p:nvSpPr>
          <p:cNvPr id="10" name="Text 8"/>
          <p:cNvSpPr/>
          <p:nvPr/>
        </p:nvSpPr>
        <p:spPr>
          <a:xfrm>
            <a:off x="1005840" y="5166360"/>
            <a:ext cx="47548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  </a:t>
            </a:r>
            <a:pPr indent="0" marL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hourly extraction job
</a:t>
            </a:r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Platform   </a:t>
            </a:r>
            <a:pPr indent="0" marL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nightly batch model
</a:t>
            </a:r>
            <a:pPr indent="0" marL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WMS Analytics   </a:t>
            </a:r>
            <a:pPr indent="0" marL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live dashboard query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00800" y="2103120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Kai does about it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400800" y="2514600"/>
            <a:ext cx="502920" cy="50292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00800" y="24688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086600" y="246888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Ask:  "do we already track pick accuracy?"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086600" y="2880360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language the team uses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6400800" y="3429000"/>
            <a:ext cx="502920" cy="50292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00800" y="33832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086600" y="338328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Kai ranks existing metrics.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086600" y="3794760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 + channel returned in one shot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6400800" y="4343400"/>
            <a:ext cx="502920" cy="50292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400800" y="42976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086600" y="429768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Canvas badges the source table with ⚠ N fetchers.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7086600" y="4709160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reuse debt visible on the map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400800" y="5257800"/>
            <a:ext cx="502920" cy="502920"/>
          </a:xfrm>
          <a:prstGeom prst="ellipse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400800" y="52120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86600" y="5212080"/>
            <a:ext cx="46634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Result:  triple pipeline cost → single owner.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086600" y="5623560"/>
            <a:ext cx="4663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slot spend · metric forks · both drop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3 · GOVERNANCE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110916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Policies live in the graph.  Bots enforce them.  Humans approve.</a:t>
            </a:r>
            <a:endParaRPr lang="en-US" sz="2600" dirty="0"/>
          </a:p>
        </p:txBody>
      </p:sp>
      <p:pic>
        <p:nvPicPr>
          <p:cNvPr id="5" name="Image 0" descr="/Users/mac/kk/GraphAI/.claude/worktrees/bold-elbakyan-535b1d/ops/demo/screenshots/06-tower-with-bot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783080"/>
            <a:ext cx="7315200" cy="470916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229600" y="1783080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changes in the operating model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8229600" y="2148840"/>
            <a:ext cx="3502152" cy="429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Rules are edges.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PII policy, concept-drift threshold, schema-change SLA — all modelled as live graph edges, not wiki pages.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Bots propose.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Governance, incident, discovery — each bot watches its slice, drafts remediation, and sends a card to Kai.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Humans approve.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accepted action becomes a node in the graph.  The audit trail is the graph itself.
</a:t>
            </a:r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Autonomy is tunable.
</a:t>
            </a:r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rule sets its own threshold — propose-only, auto-execute, or escalate.  Leadership owns the dial.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WOW 4 · IDENTITY IN ACTION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10972800" y="411480"/>
            <a:ext cx="6675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110916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F172A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"What's our inventory?" has six correct answers.  The graph holds all of them.</a:t>
            </a:r>
            <a:endParaRPr lang="en-US" sz="2200" dirty="0"/>
          </a:p>
        </p:txBody>
      </p:sp>
      <p:pic>
        <p:nvPicPr>
          <p:cNvPr id="5" name="Image 0" descr="/Users/mac/kk/GraphAI/.claude/worktrees/bold-elbakyan-535b1d/ops/demo/screenshots/04-concept-lens-inventor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828800"/>
            <a:ext cx="7955280" cy="46634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869680" y="1828800"/>
            <a:ext cx="2880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shot proves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8869680" y="2148840"/>
            <a:ext cx="29260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E2761"/>
                </a:solidFill>
                <a:latin typeface="Palatino" pitchFamily="34" charset="0"/>
                <a:ea typeface="Palatino" pitchFamily="34" charset="-122"/>
                <a:cs typeface="Palatino" pitchFamily="34" charset="-120"/>
              </a:rPr>
              <a:t>Philosophy → product.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8869680" y="2743200"/>
            <a:ext cx="2926080" cy="3566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concept </a:t>
            </a:r>
            <a:pPr indent="0" marL="0">
              <a:lnSpc>
                <a:spcPct val="135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inventory</a:t>
            </a:r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sits in the centre.  Each branch is one real team's flavor — purchase, warehouse, finance, in-transit — each with its own owner and unit.
</a:t>
            </a:r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two realizations drift beyond policy, the incident is filed </a:t>
            </a:r>
            <a:pPr indent="0" marL="0">
              <a:lnSpc>
                <a:spcPct val="135000"/>
              </a:lnSpc>
              <a:buNone/>
            </a:pPr>
            <a:r>
              <a:rPr lang="en-US" sz="11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the concept level</a:t>
            </a:r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not on a random dashboard.
</a:t>
            </a:r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isn't a chart.  It's a </a:t>
            </a:r>
            <a:pPr indent="0" marL="0">
              <a:lnSpc>
                <a:spcPct val="135000"/>
              </a:lnSpc>
              <a:buNone/>
            </a:pPr>
            <a:r>
              <a:rPr lang="en-US" sz="1100" b="1" dirty="0">
                <a:solidFill>
                  <a:srgbClr val="B4530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query AI agents can walk</a:t>
            </a:r>
            <a:pPr indent="0" marL="0">
              <a:lnSpc>
                <a:spcPct val="135000"/>
              </a:lnSpc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the visual is just the projection.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Identity Platform · Leadership Review</dc:title>
  <dc:subject>PptxGenJS Presentation</dc:subject>
  <dc:creator>PptxGenJS</dc:creator>
  <cp:lastModifiedBy>PptxGenJS</cp:lastModifiedBy>
  <cp:revision>1</cp:revision>
  <dcterms:created xsi:type="dcterms:W3CDTF">2026-04-23T02:45:36Z</dcterms:created>
  <dcterms:modified xsi:type="dcterms:W3CDTF">2026-04-23T02:45:36Z</dcterms:modified>
</cp:coreProperties>
</file>